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0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462B2-BA80-4D05-BBEC-2D7F07BF8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5DD2EE-CCA0-4FBD-9A81-E2CC8CA5C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93262B-7B0C-4717-8176-6151AA3C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FAE36C-DB60-475F-B4F8-7DA46525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23C217-D1A1-4619-8CB3-CF958E7B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57AFD4-AD5D-425F-95CD-B473E273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600DA6-BFCB-4E4F-A51A-963EB3DF6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EF328F-BDBE-422F-B869-0E33D2ED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077D01-6393-43B2-BABA-B873BFC6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8A0567-1183-4392-BB7D-8143B58C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363E850-A04A-425E-9E62-49AB0215A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5A7A66-A6EE-415E-898C-89BE48200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D87FB-3388-49C7-B024-51353E18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52100D-2494-4D61-9E56-9BA94DDE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A1D746-61BC-4C8C-AD3D-4486411F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814C93-DBD7-4AF4-8A57-77630C3E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B2C5C-1E8E-402B-B898-27F124578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D00481-5E18-46F5-B0BB-C3CFA5BD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FE32B5-0A61-4B01-A10C-983E6361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77E797-1861-46D7-9F5F-CA33A13B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EF8D98-6784-416E-BC60-AD7282C2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A714F6-2868-46B2-9F31-18D728ABC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38641D-2C3C-40B4-8F05-C60F80C3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B8BE0F-EAB3-4A1D-98A5-FEE770C9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98B936-A02E-45CC-90CA-6D857BD9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2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AB246-E630-42AC-919B-A348F4C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49361D-83C0-498B-8D1D-15E1FB66C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5EA678-7A1F-419E-855F-EA8083B54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498CBA-90B5-4CCE-A092-0BE04B85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D20738-7325-4A14-8644-2C110122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F094A7-00CD-4377-ADCB-C9B9FE17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6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F4979-C1FA-4912-8C17-76868C53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1CC61B-E48C-45A4-9E73-C0FF289D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E31872-095E-4DF1-ABA5-F61A969AC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70FDEC-9034-4DAB-9B6B-A9E802C2E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1A8CA8-CD16-4E25-BBC6-BD6BDAAB3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FF9494-65D1-4B14-B6B7-FEA2746A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B0FBB8-9706-4538-BC3D-26463952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B79459-0989-4CA0-9781-1E3BAC4E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8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FEB3C5-69AB-4B48-B158-E31AE69F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4D43940-DFD0-4AEC-A1C6-F0367CAE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D20477-6ADB-4ADC-B329-9FB3DF3B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FA249A-BE19-4193-9CE4-B66AB148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FC2917F-F110-41A6-8C94-ECF675CC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CBD8E8-6DCD-4476-B27D-B2446B53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C6022D-04CF-4CDD-AD62-D0FE412F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D9E140-BDB1-4B18-AE18-BC79DD72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660530-3CA3-49AE-82C1-27AFC35B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CE913A-B69F-4EB2-8240-C00238F11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F78428-9D57-478C-8DD9-3A1D1ABB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2F9AFD-12C3-4188-BF6E-A186E59E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C920A3-2AA8-4C3B-833F-2D78BF31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9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982D4-06EE-4E97-AA8C-0781594D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2B8A5D6-EA47-4627-8C39-7E09E7198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608F6A-50EB-4496-AE78-5F424F5B7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BBD0C4-807D-4542-8EC5-5BD1DD61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AAEF11-4A01-4CD0-A70C-7096D923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85CABF-5C31-43C5-AD5B-64427AA1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0B95526-585E-4622-AEB4-882A25EA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0C5CC3-A189-4323-B975-690206F0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847CF4-E586-411A-8C74-50B88A28A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781A-BBAA-4025-B8B6-D1CD3634A2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149E81-96D0-45D8-8BE6-6346855B4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D63112-032D-4BC6-BDF9-1D8F45608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85166-BBDC-4CBC-8950-AEB1008F9D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301E8A-4B2A-4C35-8BB6-8DCA5B7FC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8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1DE277B-ACBD-4C0E-BE4C-188601674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A4946D-DA2F-4660-8A19-3A6E778E2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0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F3E8BBE-C423-49F0-B65E-21881EAEF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3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4A4ACED-8DBD-444B-8985-B877AED34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0C84F5F-10CC-4F7E-BF77-CCDCA43CE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2824989-BE95-47D0-A4B7-B6E5291F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201FF1F-F16D-4661-B944-6A29BC5A0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6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0927B7-0D24-48A1-933C-DA31972F5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9289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Supplementary 1 (S1). Average citations per year.  In 2013, the highest mean of total citations per article (78,51) and per year (6,52) was observed.</a:t>
            </a:r>
          </a:p>
          <a:p>
            <a:pPr marL="0" indent="0">
              <a:buNone/>
            </a:pPr>
            <a:r>
              <a:rPr lang="en-US" sz="1200" dirty="0"/>
              <a:t>Supplementary 2 (S2): Country Production over time. The two main Countries that contributed to production are China and the USA, with 999 and 755 articles, respectively.</a:t>
            </a:r>
          </a:p>
          <a:p>
            <a:pPr marL="0" indent="0">
              <a:buNone/>
            </a:pPr>
            <a:r>
              <a:rPr lang="en-US" sz="1200" dirty="0"/>
              <a:t>Supplementary 3 (S3). Relationship network among countries. China has a strong connection with the USA and Australia, and there is a clear tendency for European countries (blue) to collaborate.</a:t>
            </a:r>
          </a:p>
          <a:p>
            <a:pPr marL="0" indent="0">
              <a:buNone/>
            </a:pPr>
            <a:r>
              <a:rPr lang="en-US" sz="1200" dirty="0"/>
              <a:t>Supplementary 4 (S4). Affiliation’s Production over time. The principal institutions in terms of production were Johns Hopkins University, with 118 articles, followed by the University of Anger, with 58 articles.</a:t>
            </a:r>
          </a:p>
          <a:p>
            <a:pPr marL="0" indent="0">
              <a:buNone/>
            </a:pPr>
            <a:r>
              <a:rPr lang="en-US" sz="1200" dirty="0"/>
              <a:t>Supplementary 5. (S5). Most local cited sources. The most Locally cited sources are J Control Release and Biomaterial, with 1725 and 1343 articles, respectively.</a:t>
            </a:r>
          </a:p>
          <a:p>
            <a:pPr marL="0" indent="0">
              <a:buNone/>
            </a:pPr>
            <a:r>
              <a:rPr lang="en-US" sz="1200" dirty="0"/>
              <a:t>Supplementary 6 (S6). The most local Global cited reference was Stupp R. N </a:t>
            </a:r>
            <a:r>
              <a:rPr lang="en-US" sz="1200" dirty="0" err="1"/>
              <a:t>Engl</a:t>
            </a:r>
            <a:r>
              <a:rPr lang="en-US" sz="1200" dirty="0"/>
              <a:t> J Med. 2005 (146 citations),  Stupp R. Lancet Oncol. 2009 May  (52 citations).</a:t>
            </a:r>
          </a:p>
          <a:p>
            <a:pPr marL="0" indent="0">
              <a:buNone/>
            </a:pPr>
            <a:r>
              <a:rPr lang="en-US" sz="1200" dirty="0"/>
              <a:t>Supplementary 7 (S7). The main keyword’s authors (right side) resulted in glioblastoma, nanomedicine, nanoparticles, glioma, drug delivery, blood-brain barrier, nanoparticles, glioblastoma multiforme, brain tumors, cancer, temozolomide, nanotechnology, chemotherapy, delivery, radiotherapy, brain, targeted, brain cancer.</a:t>
            </a:r>
          </a:p>
          <a:p>
            <a:pPr marL="0" indent="0">
              <a:buNone/>
            </a:pPr>
            <a:r>
              <a:rPr lang="en-US" sz="1200" dirty="0"/>
              <a:t>Supplementary 8. (S8). </a:t>
            </a:r>
            <a:r>
              <a:rPr lang="en-US" sz="1200"/>
              <a:t>Trend topics.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8780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271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MZ</dc:creator>
  <cp:lastModifiedBy>MZ</cp:lastModifiedBy>
  <cp:revision>2</cp:revision>
  <dcterms:created xsi:type="dcterms:W3CDTF">2024-11-11T11:53:55Z</dcterms:created>
  <dcterms:modified xsi:type="dcterms:W3CDTF">2024-11-11T12:00:46Z</dcterms:modified>
</cp:coreProperties>
</file>